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9" r:id="rId1"/>
  </p:sldMasterIdLst>
  <p:sldIdLst>
    <p:sldId id="264" r:id="rId2"/>
    <p:sldId id="256" r:id="rId3"/>
    <p:sldId id="263" r:id="rId4"/>
    <p:sldId id="257" r:id="rId5"/>
    <p:sldId id="261" r:id="rId6"/>
    <p:sldId id="262" r:id="rId7"/>
    <p:sldId id="268" r:id="rId8"/>
    <p:sldId id="258" r:id="rId9"/>
    <p:sldId id="265" r:id="rId10"/>
    <p:sldId id="269" r:id="rId11"/>
    <p:sldId id="266" r:id="rId12"/>
    <p:sldId id="267" r:id="rId13"/>
    <p:sldId id="285" r:id="rId14"/>
    <p:sldId id="287" r:id="rId15"/>
    <p:sldId id="270" r:id="rId16"/>
    <p:sldId id="273" r:id="rId17"/>
    <p:sldId id="286" r:id="rId18"/>
    <p:sldId id="288" r:id="rId19"/>
    <p:sldId id="272" r:id="rId20"/>
    <p:sldId id="271" r:id="rId21"/>
    <p:sldId id="289" r:id="rId22"/>
    <p:sldId id="292" r:id="rId23"/>
    <p:sldId id="275" r:id="rId24"/>
    <p:sldId id="290" r:id="rId25"/>
    <p:sldId id="274" r:id="rId26"/>
    <p:sldId id="291" r:id="rId27"/>
    <p:sldId id="293" r:id="rId28"/>
    <p:sldId id="294" r:id="rId29"/>
    <p:sldId id="295" r:id="rId30"/>
    <p:sldId id="297" r:id="rId31"/>
    <p:sldId id="296" r:id="rId32"/>
    <p:sldId id="298" r:id="rId33"/>
    <p:sldId id="299" r:id="rId3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957" autoAdjust="0"/>
    <p:restoredTop sz="94660"/>
  </p:normalViewPr>
  <p:slideViewPr>
    <p:cSldViewPr snapToGrid="0">
      <p:cViewPr varScale="1">
        <p:scale>
          <a:sx n="85" d="100"/>
          <a:sy n="85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6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30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11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37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0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94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4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26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6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3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3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48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775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84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(Thurs., 39 correct, 83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14513" y="1992923"/>
            <a:ext cx="10867292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one of the following is a determinant of aggregate supply?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	substitute goods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	consumer expectations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	input costs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	tastes or preferences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19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(Thurs., 45 correct, 77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unemployment rate is rising and the GDP is falling, the fiscal policy that the federal government should MOST likely follow is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	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 taxes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	decrease spending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	decrease the money supply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	decrease the reserve requirement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247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442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56" y="151691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Friday, March 24 </a:t>
            </a:r>
            <a:br>
              <a:rPr lang="en-US" dirty="0" smtClean="0"/>
            </a:br>
            <a:r>
              <a:rPr lang="en-US" dirty="0" smtClean="0"/>
              <a:t>EOC Review Packet – Microeconomics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656" y="1845733"/>
            <a:ext cx="10631024" cy="443514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Please complete USA test Prep activities under the heading “EOC Review Packet – Micro part 1”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As you complete USA Test Prep, please fill in your EOC Review packet as well. Everything goes in order.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At the end of the class period, please turn in your 10 Spiral Back Review questions into the tray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I will check for completion of Economic Fundamentals today. It is either a 100 or a 0 as a test grade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b="1" i="1" u="sng" dirty="0" smtClean="0"/>
              <a:t>Any questions, please ask!!!!!!!!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907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(Fri., 45 correct, 81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does the government protect inventors and authors by offering patents and copyrights to them</a:t>
            </a: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To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regulate business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To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promote innovation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To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 American culture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To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free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8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(Fri., 45 correct, 80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an economy experiences the following: 12% inflation (very high), 2.5% unemployment (very low), and high investment, the economy is MOST LIKELY on which part of the business cycle?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recession</a:t>
            </a:r>
            <a:endParaRPr lang="en-US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contraction</a:t>
            </a:r>
            <a:endParaRPr lang="en-US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trough</a:t>
            </a:r>
            <a:endParaRPr lang="en-US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expansion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47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56" y="151691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Friday, March 24 </a:t>
            </a:r>
            <a:br>
              <a:rPr lang="en-US" dirty="0" smtClean="0"/>
            </a:br>
            <a:r>
              <a:rPr lang="en-US" dirty="0" smtClean="0"/>
              <a:t>EOC Review Packet – Microeconomics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656" y="1845733"/>
            <a:ext cx="10631024" cy="443514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Please complete USA test Prep activities under the heading “EOC Review Packet – Micro part 1”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As you complete USA Test Prep, please fill in your EOC Review packet as well. Everything goes in order.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At the end of the class period, please turn in your 10 Spiral Back Review questions into the tray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I will check for completion of Economic Fundamentals today. It is either a 100 or a 0 as a test grade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b="1" i="1" u="sng" dirty="0" smtClean="0"/>
              <a:t>Any questions, please ask!!!!!!!!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99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59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(Mon., 47 correct, 75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9848" y="2109885"/>
            <a:ext cx="106835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/>
              <a:t>The BEST example of a progressive tax in the United States </a:t>
            </a:r>
            <a:r>
              <a:rPr lang="en-US" sz="3600" b="1" i="1" dirty="0" smtClean="0"/>
              <a:t>is … </a:t>
            </a:r>
            <a:endParaRPr lang="en-US" sz="3600" b="1" i="1" dirty="0"/>
          </a:p>
          <a:p>
            <a:r>
              <a:rPr lang="en-US" sz="3600" b="1" i="1" dirty="0" smtClean="0"/>
              <a:t>A. the </a:t>
            </a:r>
            <a:r>
              <a:rPr lang="en-US" sz="3600" b="1" i="1" dirty="0"/>
              <a:t>federal excise tax on gasoline.</a:t>
            </a:r>
          </a:p>
          <a:p>
            <a:r>
              <a:rPr lang="en-US" sz="3600" b="1" i="1" dirty="0" smtClean="0"/>
              <a:t>B. the </a:t>
            </a:r>
            <a:r>
              <a:rPr lang="en-US" sz="3600" b="1" i="1" dirty="0"/>
              <a:t>Social Security tax.</a:t>
            </a:r>
          </a:p>
          <a:p>
            <a:r>
              <a:rPr lang="en-US" sz="3600" b="1" i="1" dirty="0" smtClean="0"/>
              <a:t>C. the </a:t>
            </a:r>
            <a:r>
              <a:rPr lang="en-US" sz="3600" b="1" i="1" dirty="0"/>
              <a:t>federal personal income tax.</a:t>
            </a:r>
          </a:p>
          <a:p>
            <a:r>
              <a:rPr lang="en-US" sz="3600" b="1" i="1" dirty="0" smtClean="0"/>
              <a:t>D. state </a:t>
            </a:r>
            <a:r>
              <a:rPr lang="en-US" sz="3600" b="1" i="1" dirty="0"/>
              <a:t>sales taxes.</a:t>
            </a:r>
          </a:p>
        </p:txBody>
      </p:sp>
    </p:spTree>
    <p:extLst>
      <p:ext uri="{BB962C8B-B14F-4D97-AF65-F5344CB8AC3E}">
        <p14:creationId xmlns:p14="http://schemas.microsoft.com/office/powerpoint/2010/main" val="2897626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160" y="-1837135"/>
            <a:ext cx="11356622" cy="292071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Spiral back Review (Mon)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520" y="1046756"/>
            <a:ext cx="11207262" cy="4922969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happens to equilibrium price and quantity in a market if demand increases, but supply remains the same?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price is unknown; quantity increases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price increases; quantity decreases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price decreases; quantity increases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price increases; quantity increases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74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(Mon., 50 correct, 72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35982" y="20950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is used to measure whether a country is in a recession or expansion</a:t>
            </a: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unemployment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inflation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ruler</a:t>
            </a:r>
            <a:endParaRPr lang="en-US" sz="32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GDP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08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56" y="151691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Monday, March 27	</a:t>
            </a:r>
            <a:br>
              <a:rPr lang="en-US" dirty="0" smtClean="0"/>
            </a:br>
            <a:r>
              <a:rPr lang="en-US" dirty="0" smtClean="0"/>
              <a:t>EOC Review Packet – Microeconomics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656" y="1845733"/>
            <a:ext cx="10631024" cy="443514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I will check for completion of Microeconomics Section (1 – 4) on Wednesday, March 29. It is either a 100 or a 0 as a test grade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800" dirty="0" smtClean="0">
                <a:solidFill>
                  <a:srgbClr val="FF0000"/>
                </a:solidFill>
              </a:rPr>
              <a:t>Monday, work solo using USA Test prep as needed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800" dirty="0" smtClean="0">
                <a:solidFill>
                  <a:srgbClr val="FF0000"/>
                </a:solidFill>
              </a:rPr>
              <a:t>Tuesday, work in groups and then play review game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800" dirty="0" smtClean="0">
                <a:solidFill>
                  <a:srgbClr val="FF0000"/>
                </a:solidFill>
              </a:rPr>
              <a:t>Wednesday, completed Micro section is due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b="1" i="1" u="sng" dirty="0" smtClean="0"/>
              <a:t>Any questions, please ask!!!!!!!!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149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99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(Tues., 51 and 71)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Congress and the President agree to lower taxes and raise government spending, one likely result of these policies will be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an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in unemployment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a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 in inflation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an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in the federal 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deficit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a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 in interest rates.</a:t>
            </a:r>
            <a:endParaRPr kumimoji="0" lang="en-US" sz="2400" b="0" i="0" u="none" strike="noStrike" kern="1200" cap="all" spc="200" normalizeH="0" baseline="0" noProof="0" dirty="0">
              <a:ln>
                <a:noFill/>
              </a:ln>
              <a:solidFill>
                <a:srgbClr val="637052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138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(Tues., 51 and 71)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Congress and the President agree to lower taxes and raise government spending, one likely result of these policies will be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an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in unemployment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a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 in inflation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</a:t>
            </a:r>
            <a:r>
              <a:rPr lang="en-US" sz="3200" b="1" i="1" u="sng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US" sz="3200" b="1" i="1" u="sng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in the federal </a:t>
            </a:r>
            <a:r>
              <a:rPr lang="en-US" sz="3200" b="1" i="1" u="sng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deficit</a:t>
            </a:r>
            <a:endParaRPr lang="en-US" sz="3200" b="1" i="1" u="sng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a 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 in interest rates.</a:t>
            </a:r>
            <a:endParaRPr kumimoji="0" lang="en-US" sz="2400" b="0" i="0" u="none" strike="noStrike" kern="1200" cap="all" spc="200" normalizeH="0" baseline="0" noProof="0" dirty="0">
              <a:ln>
                <a:noFill/>
              </a:ln>
              <a:solidFill>
                <a:srgbClr val="637052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290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(Tues., 57 and 65)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Unemployment that occurs as a result of a recession or an economic downturn 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cyclical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structural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frictional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seasonal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sz="2400" b="0" i="0" u="none" strike="noStrike" kern="1200" cap="all" spc="200" normalizeH="0" baseline="0" noProof="0" dirty="0">
              <a:ln>
                <a:noFill/>
              </a:ln>
              <a:solidFill>
                <a:srgbClr val="637052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153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(Tues., 57 and 65)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1391226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Unemployment that occurs as a result of a recession or an economic downturn </a:t>
            </a: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endParaRPr lang="en-US" sz="3200" b="1" i="1" dirty="0">
              <a:solidFill>
                <a:srgbClr val="63705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</a:t>
            </a:r>
            <a:r>
              <a:rPr lang="en-US" sz="3200" b="1" i="1" u="sng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cyclical</a:t>
            </a:r>
            <a:r>
              <a:rPr lang="en-US" sz="3200" b="1" i="1" u="sng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structural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frictional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E48312"/>
              </a:buClr>
            </a:pPr>
            <a:r>
              <a:rPr lang="en-US" sz="3200" b="1" i="1" dirty="0" smtClean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seasonal</a:t>
            </a:r>
            <a:r>
              <a:rPr lang="en-US" sz="3200" b="1" i="1" dirty="0">
                <a:solidFill>
                  <a:srgbClr val="63705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en-US" sz="2400" b="0" i="0" u="none" strike="noStrike" kern="1200" cap="all" spc="200" normalizeH="0" baseline="0" noProof="0" dirty="0">
              <a:ln>
                <a:noFill/>
              </a:ln>
              <a:solidFill>
                <a:srgbClr val="637052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516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(Weds., 62 and 64)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83" y="2000584"/>
            <a:ext cx="11143402" cy="416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35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(Weds., 62 and 64)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/>
              <a:t>Which of the following conclusions can be made from this graph?</a:t>
            </a:r>
          </a:p>
          <a:p>
            <a:endParaRPr lang="en-US" sz="3200" i="1" dirty="0"/>
          </a:p>
          <a:p>
            <a:r>
              <a:rPr lang="en-US" sz="2800" dirty="0" smtClean="0"/>
              <a:t>A. Technological </a:t>
            </a:r>
            <a:r>
              <a:rPr lang="en-US" sz="2800" dirty="0"/>
              <a:t>advances in the computer industry will cause a shift from S1 to S3.</a:t>
            </a:r>
          </a:p>
          <a:p>
            <a:r>
              <a:rPr lang="en-US" sz="2800" dirty="0" smtClean="0"/>
              <a:t>B. Higher </a:t>
            </a:r>
            <a:r>
              <a:rPr lang="en-US" sz="2800" dirty="0"/>
              <a:t>taxes will cause a shift from S1 to S2.</a:t>
            </a:r>
          </a:p>
          <a:p>
            <a:r>
              <a:rPr lang="en-US" sz="2800" dirty="0" smtClean="0"/>
              <a:t>C. Expanded </a:t>
            </a:r>
            <a:r>
              <a:rPr lang="en-US" sz="2800" dirty="0"/>
              <a:t>markets for computers will cause a shift from S1 to S3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 smtClean="0"/>
              <a:t>D. Entry </a:t>
            </a:r>
            <a:r>
              <a:rPr lang="en-US" sz="2800" dirty="0"/>
              <a:t>of new firms into the computer industry will cause a shift from S1 to S2.</a:t>
            </a:r>
          </a:p>
        </p:txBody>
      </p:sp>
    </p:spTree>
    <p:extLst>
      <p:ext uri="{BB962C8B-B14F-4D97-AF65-F5344CB8AC3E}">
        <p14:creationId xmlns:p14="http://schemas.microsoft.com/office/powerpoint/2010/main" val="3030128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(Weds</a:t>
            </a:r>
            <a:r>
              <a:rPr lang="en-US" sz="4400" dirty="0" smtClean="0"/>
              <a:t>. </a:t>
            </a:r>
            <a:r>
              <a:rPr lang="en-US" sz="4400" smtClean="0"/>
              <a:t>March 29 (65 </a:t>
            </a:r>
            <a:r>
              <a:rPr lang="en-US" sz="4400" dirty="0" smtClean="0"/>
              <a:t>and </a:t>
            </a:r>
            <a:r>
              <a:rPr lang="en-US" sz="4400" smtClean="0"/>
              <a:t>61</a:t>
            </a:r>
            <a:r>
              <a:rPr lang="en-US" sz="4400" smtClean="0"/>
              <a:t>))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/>
              <a:t>A business benefits from selling a better product to a consumer based on that consumer’s freedom of choice. This is most directly an example of</a:t>
            </a:r>
            <a:r>
              <a:rPr lang="en-US" sz="4000" i="1" dirty="0" smtClean="0"/>
              <a:t>:</a:t>
            </a:r>
            <a:endParaRPr lang="en-US" sz="4000" i="1" dirty="0"/>
          </a:p>
          <a:p>
            <a:r>
              <a:rPr lang="en-US" sz="3200" dirty="0" smtClean="0"/>
              <a:t>A. voluntary </a:t>
            </a:r>
            <a:r>
              <a:rPr lang="en-US" sz="3200" dirty="0"/>
              <a:t>exchange.</a:t>
            </a:r>
          </a:p>
          <a:p>
            <a:r>
              <a:rPr lang="en-US" sz="3200" dirty="0" smtClean="0"/>
              <a:t>B. factor </a:t>
            </a:r>
            <a:r>
              <a:rPr lang="en-US" sz="3200" dirty="0"/>
              <a:t>payments.</a:t>
            </a:r>
          </a:p>
          <a:p>
            <a:r>
              <a:rPr lang="en-US" sz="3200" dirty="0" smtClean="0"/>
              <a:t>C. specialization</a:t>
            </a:r>
            <a:r>
              <a:rPr lang="en-US" sz="3200" dirty="0"/>
              <a:t>.</a:t>
            </a:r>
          </a:p>
          <a:p>
            <a:r>
              <a:rPr lang="en-US" sz="3200" dirty="0" smtClean="0"/>
              <a:t>D. product </a:t>
            </a:r>
            <a:r>
              <a:rPr lang="en-US" sz="3200" dirty="0"/>
              <a:t>markets.</a:t>
            </a:r>
          </a:p>
        </p:txBody>
      </p:sp>
    </p:spTree>
    <p:extLst>
      <p:ext uri="{BB962C8B-B14F-4D97-AF65-F5344CB8AC3E}">
        <p14:creationId xmlns:p14="http://schemas.microsoft.com/office/powerpoint/2010/main" val="1965317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9840" y="-1864431"/>
            <a:ext cx="11356622" cy="292071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Spiral back Review (Mon)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520" y="1046756"/>
            <a:ext cx="11207262" cy="4922969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3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</a:t>
            </a:r>
            <a:r>
              <a:rPr lang="en-US" sz="3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happens to equilibrium price and quantity in a market if demand increases, but supply remains the same?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price is unknown; quantity increases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price increases; quantity decreases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price decreases; quantity increases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</a:t>
            </a:r>
            <a:r>
              <a:rPr lang="en-US" sz="3200" b="1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price increases; quantity increases</a:t>
            </a:r>
            <a:endParaRPr lang="en-US" sz="3200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53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(Weds</a:t>
            </a:r>
            <a:r>
              <a:rPr lang="en-US" sz="4400" dirty="0" smtClean="0"/>
              <a:t>. March 29 (57 </a:t>
            </a:r>
            <a:r>
              <a:rPr lang="en-US" sz="4400" dirty="0" smtClean="0"/>
              <a:t>and 65</a:t>
            </a:r>
            <a:r>
              <a:rPr lang="en-US" sz="4400" dirty="0" smtClean="0"/>
              <a:t>))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/>
              <a:t>Aggregate demand differs from regular demand in that aggregate </a:t>
            </a:r>
            <a:r>
              <a:rPr lang="en-US" sz="4000" i="1" dirty="0" smtClean="0"/>
              <a:t>demand</a:t>
            </a:r>
            <a:endParaRPr lang="en-US" sz="4000" i="1" dirty="0"/>
          </a:p>
          <a:p>
            <a:r>
              <a:rPr lang="en-US" sz="3200" i="1" dirty="0" smtClean="0"/>
              <a:t>A. measures </a:t>
            </a:r>
            <a:r>
              <a:rPr lang="en-US" sz="3200" i="1" dirty="0"/>
              <a:t>demand for the entire economy, rather than one market.</a:t>
            </a:r>
          </a:p>
          <a:p>
            <a:r>
              <a:rPr lang="en-US" sz="3200" i="1" dirty="0" smtClean="0"/>
              <a:t>B. includes </a:t>
            </a:r>
            <a:r>
              <a:rPr lang="en-US" sz="3200" i="1" dirty="0"/>
              <a:t>supply as well as demand.</a:t>
            </a:r>
          </a:p>
          <a:p>
            <a:r>
              <a:rPr lang="en-US" sz="3200" i="1" dirty="0" smtClean="0"/>
              <a:t>C. is </a:t>
            </a:r>
            <a:r>
              <a:rPr lang="en-US" sz="3200" i="1" dirty="0"/>
              <a:t>only used when trying to measure money markets.</a:t>
            </a:r>
          </a:p>
          <a:p>
            <a:r>
              <a:rPr lang="en-US" sz="3200" i="1" dirty="0" smtClean="0"/>
              <a:t>D. is </a:t>
            </a:r>
            <a:r>
              <a:rPr lang="en-US" sz="3200" i="1" dirty="0"/>
              <a:t>inelastic while regular demand is elastic.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4688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(Thurs</a:t>
            </a:r>
            <a:r>
              <a:rPr lang="en-US" sz="4400" dirty="0" smtClean="0"/>
              <a:t>. March 30 (60 </a:t>
            </a:r>
            <a:r>
              <a:rPr lang="en-US" sz="4400" dirty="0" smtClean="0"/>
              <a:t>and 62</a:t>
            </a:r>
            <a:r>
              <a:rPr lang="en-US" sz="4400" dirty="0" smtClean="0"/>
              <a:t>))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/>
              <a:t>Eric has $2,000 that he wants to place in a savings account. He has researched two accounts, and both accounts pay 3.5% interest. Account X pays simple interest. Account Y pays compound interest. Eric should </a:t>
            </a:r>
            <a:r>
              <a:rPr lang="en-US" sz="3600" i="1" dirty="0" smtClean="0"/>
              <a:t>choose … </a:t>
            </a:r>
            <a:endParaRPr lang="en-US" sz="3600" i="1" dirty="0"/>
          </a:p>
          <a:p>
            <a:r>
              <a:rPr lang="en-US" sz="2800" dirty="0" smtClean="0"/>
              <a:t>A. Account </a:t>
            </a:r>
            <a:r>
              <a:rPr lang="en-US" sz="2800" dirty="0"/>
              <a:t>X because it would pay tax free interest.</a:t>
            </a:r>
          </a:p>
          <a:p>
            <a:r>
              <a:rPr lang="en-US" sz="2800" dirty="0" smtClean="0"/>
              <a:t>B. Account </a:t>
            </a:r>
            <a:r>
              <a:rPr lang="en-US" sz="2800" dirty="0"/>
              <a:t>Y because it would pay interest on interest.</a:t>
            </a:r>
          </a:p>
          <a:p>
            <a:r>
              <a:rPr lang="en-US" sz="2800" dirty="0" smtClean="0"/>
              <a:t>C. Account </a:t>
            </a:r>
            <a:r>
              <a:rPr lang="en-US" sz="2800" dirty="0"/>
              <a:t>X because the interest rate would increase over time.</a:t>
            </a:r>
          </a:p>
          <a:p>
            <a:r>
              <a:rPr lang="en-US" sz="2800" dirty="0" smtClean="0"/>
              <a:t>D. Account </a:t>
            </a:r>
            <a:r>
              <a:rPr lang="en-US" sz="2800" dirty="0"/>
              <a:t>Y because the interest rate would decrease over time.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2236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(Thurs., 62 and 60)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/>
              <a:t>Alicia owns a home in the suburbs. If a neighbor wrecks an automobile in Alicia's yard and damages property, Alicia is protected from financial loss </a:t>
            </a:r>
            <a:r>
              <a:rPr lang="en-US" sz="3600" i="1" dirty="0" smtClean="0"/>
              <a:t>by</a:t>
            </a:r>
          </a:p>
          <a:p>
            <a:endParaRPr lang="en-US" sz="3600" i="1" dirty="0"/>
          </a:p>
          <a:p>
            <a:r>
              <a:rPr lang="en-US" sz="2800" i="1" dirty="0" smtClean="0"/>
              <a:t>A. the </a:t>
            </a:r>
            <a:r>
              <a:rPr lang="en-US" sz="2800" i="1" dirty="0"/>
              <a:t>neighbor's automobile liability policy.</a:t>
            </a:r>
          </a:p>
          <a:p>
            <a:r>
              <a:rPr lang="en-US" sz="2800" i="1" dirty="0" smtClean="0"/>
              <a:t>B. the </a:t>
            </a:r>
            <a:r>
              <a:rPr lang="en-US" sz="2800" i="1" dirty="0"/>
              <a:t>neighbor's property insurance policy.</a:t>
            </a:r>
          </a:p>
          <a:p>
            <a:r>
              <a:rPr lang="en-US" sz="2800" i="1" dirty="0" smtClean="0"/>
              <a:t>C. Alicia's </a:t>
            </a:r>
            <a:r>
              <a:rPr lang="en-US" sz="2800" i="1" dirty="0"/>
              <a:t>disability insurance policy.</a:t>
            </a:r>
          </a:p>
          <a:p>
            <a:r>
              <a:rPr lang="en-US" sz="2800" i="1" dirty="0" smtClean="0"/>
              <a:t>D. Alicia's </a:t>
            </a:r>
            <a:r>
              <a:rPr lang="en-US" sz="2800" i="1" dirty="0"/>
              <a:t>automobile liability policy.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08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(Thurs., 52 and 74)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down the 2 Spiral Back Review questions; 10 questions will be turned in on Friday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082" y="2000584"/>
            <a:ext cx="1115872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/>
              <a:t>Which transaction will take place in the product market on a circular flow diagram</a:t>
            </a:r>
            <a:r>
              <a:rPr lang="en-US" sz="3600" i="1" dirty="0" smtClean="0"/>
              <a:t>?</a:t>
            </a:r>
          </a:p>
          <a:p>
            <a:endParaRPr lang="en-US" sz="3600" i="1" dirty="0"/>
          </a:p>
          <a:p>
            <a:r>
              <a:rPr lang="en-US" sz="3600" i="1" dirty="0" smtClean="0"/>
              <a:t>A. Jenny's </a:t>
            </a:r>
            <a:r>
              <a:rPr lang="en-US" sz="3600" i="1" dirty="0"/>
              <a:t>posting of her resume on a website.</a:t>
            </a:r>
          </a:p>
          <a:p>
            <a:r>
              <a:rPr lang="en-US" sz="3600" i="1" dirty="0" smtClean="0"/>
              <a:t>B. Chris</a:t>
            </a:r>
            <a:r>
              <a:rPr lang="en-US" sz="3600" i="1" dirty="0"/>
              <a:t>' purchase of a new video game.</a:t>
            </a:r>
          </a:p>
          <a:p>
            <a:r>
              <a:rPr lang="en-US" sz="3600" i="1" dirty="0" smtClean="0"/>
              <a:t>C. Smithville </a:t>
            </a:r>
            <a:r>
              <a:rPr lang="en-US" sz="3600" i="1" dirty="0"/>
              <a:t>Farm's purchase of 3 new tractors.</a:t>
            </a:r>
          </a:p>
          <a:p>
            <a:r>
              <a:rPr lang="en-US" sz="3600" i="1" dirty="0" smtClean="0"/>
              <a:t>D. The </a:t>
            </a:r>
            <a:r>
              <a:rPr lang="en-US" sz="3600" i="1" dirty="0"/>
              <a:t>Pencil Company's paying yearly taxes.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3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3212" y="-1942195"/>
            <a:ext cx="11356622" cy="292071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Spiral back Review (Mon)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877" y="1195754"/>
            <a:ext cx="10867292" cy="4865077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a corporation benefit from selling stock?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</a:t>
            </a: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gives them limited liability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i="1" u="sng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</a:t>
            </a:r>
            <a:r>
              <a:rPr lang="en-US" sz="3600" b="1" i="1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raise larger amounts of capital</a:t>
            </a:r>
            <a:endParaRPr lang="en-US" sz="3600" u="sng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</a:t>
            </a: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eliminates the potential for conflict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they </a:t>
            </a: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larger profits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411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48" y="-2052546"/>
            <a:ext cx="11356622" cy="292071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Spiral back Review (Tues)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848" y="1877754"/>
            <a:ext cx="11481520" cy="4865077"/>
          </a:xfrm>
        </p:spPr>
        <p:txBody>
          <a:bodyPr>
            <a:normAutofit fontScale="85000" lnSpcReduction="10000"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government enforcement of laws against environmental pollution promote economic growth and the general welfare of the country</a:t>
            </a:r>
            <a:r>
              <a:rPr lang="en-US" sz="36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creates productive resources and jobs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decreases the size of the available workforce.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reduces the cost of raw materials for manufacturers.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lowers health care costs for individuals and businesses.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609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89125"/>
            <a:ext cx="11356622" cy="292071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Spiral back Review (Tues)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848" y="1992923"/>
            <a:ext cx="10867292" cy="4865077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is a primary benefit of all types of insurance</a:t>
            </a:r>
            <a:r>
              <a:rPr lang="en-US" sz="36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People can be more careless.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helps people share risk.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Insurance keeps prices low in a market.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</a:pPr>
            <a:r>
              <a:rPr lang="en-US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Lawsuits are easier to settle.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2155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3846" y="206208"/>
            <a:ext cx="9291215" cy="1049235"/>
          </a:xfrm>
        </p:spPr>
        <p:txBody>
          <a:bodyPr/>
          <a:lstStyle/>
          <a:p>
            <a:r>
              <a:rPr lang="en-US" dirty="0" smtClean="0"/>
              <a:t>Spiral Back Review questions 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56" y="1598877"/>
            <a:ext cx="10679288" cy="45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23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(Wed. 38 correct, 88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0867292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en-US" sz="36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price of a product falls, which is true regarding demand?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demand </a:t>
            </a: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quantity </a:t>
            </a: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demanded decreases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 quantity </a:t>
            </a: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demanded increases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200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 demand </a:t>
            </a:r>
            <a:r>
              <a:rPr lang="en-US" sz="3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decreases</a:t>
            </a:r>
            <a:endParaRPr lang="en-US" sz="3200" dirty="0" smtClean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937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183" y="-1996786"/>
            <a:ext cx="11356622" cy="2920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Spiral back Review (Wed., 42 correct, 84 incorrect)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30442" y="1046757"/>
            <a:ext cx="9946105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2 Spiral Back Review questions; 10 questions will be turned in on Friday</a:t>
            </a:r>
            <a:endParaRPr lang="en-US" sz="24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69848" y="1790230"/>
            <a:ext cx="10867292" cy="4865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of the following are examples of public goods EXCEPT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	national parks.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	shopping malls.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	highways.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	municipal libraries.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963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1832</TotalTime>
  <Words>1927</Words>
  <Application>Microsoft Office PowerPoint</Application>
  <PresentationFormat>Widescreen</PresentationFormat>
  <Paragraphs>187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Calibri</vt:lpstr>
      <vt:lpstr>Calibri Light</vt:lpstr>
      <vt:lpstr>Times New Roman</vt:lpstr>
      <vt:lpstr>Wingdings</vt:lpstr>
      <vt:lpstr>Retrospect</vt:lpstr>
      <vt:lpstr>Spiral Back Review questions … </vt:lpstr>
      <vt:lpstr>Spiral back Review (Mon)</vt:lpstr>
      <vt:lpstr>Spiral back Review (Mon)</vt:lpstr>
      <vt:lpstr>Spiral back Review (Mon)</vt:lpstr>
      <vt:lpstr>Spiral back Review (Tues)</vt:lpstr>
      <vt:lpstr>Spiral back Review (Tues)</vt:lpstr>
      <vt:lpstr>Spiral Back Review questions … </vt:lpstr>
      <vt:lpstr>Spiral back Review (Wed. 38 correct, 88 incorrect)</vt:lpstr>
      <vt:lpstr>Spiral back Review (Wed., 42 correct, 84 incorrect)</vt:lpstr>
      <vt:lpstr>Spiral Back Review questions … </vt:lpstr>
      <vt:lpstr>Spiral back Review (Thurs., 39 correct, 83 incorrect)</vt:lpstr>
      <vt:lpstr>Spiral back Review (Thurs., 45 correct, 77 incorrect)</vt:lpstr>
      <vt:lpstr>Spiral Back Review questions … </vt:lpstr>
      <vt:lpstr>Friday, March 24  EOC Review Packet – Microeconomics </vt:lpstr>
      <vt:lpstr>Spiral back Review (Fri., 45 correct, 81 incorrect)</vt:lpstr>
      <vt:lpstr>Spiral back Review (Fri., 45 correct, 80 incorrect)</vt:lpstr>
      <vt:lpstr>Friday, March 24  EOC Review Packet – Microeconomics </vt:lpstr>
      <vt:lpstr>Spiral Back Review questions … </vt:lpstr>
      <vt:lpstr>Spiral back Review (Mon., 47 correct, 75 incorrect)</vt:lpstr>
      <vt:lpstr>Spiral back Review (Mon., 50 correct, 72 incorrect)</vt:lpstr>
      <vt:lpstr>Monday, March 27  EOC Review Packet – Microeconomics </vt:lpstr>
      <vt:lpstr>Spiral Back Review questions … </vt:lpstr>
      <vt:lpstr>Spiral back Review (Tues., 51 and 71)</vt:lpstr>
      <vt:lpstr>Spiral back Review (Tues., 51 and 71)</vt:lpstr>
      <vt:lpstr>Spiral back Review (Tues., 57 and 65)</vt:lpstr>
      <vt:lpstr>Spiral back Review (Tues., 57 and 65)</vt:lpstr>
      <vt:lpstr>Spiral back Review (Weds., 62 and 64)</vt:lpstr>
      <vt:lpstr>Spiral back Review (Weds., 62 and 64)</vt:lpstr>
      <vt:lpstr>Spiral back Review (Weds. March 29 (65 and 61))</vt:lpstr>
      <vt:lpstr>Spiral back Review (Weds. March 29 (57 and 65))</vt:lpstr>
      <vt:lpstr>Spiral back Review (Thurs. March 30 (60 and 62))</vt:lpstr>
      <vt:lpstr>Spiral back Review (Thurs., 62 and 60)</vt:lpstr>
      <vt:lpstr>Spiral back Review (Thurs., 52 and 74)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 back Review</dc:title>
  <dc:creator>Patrick Ethington</dc:creator>
  <cp:lastModifiedBy>Patrick Ethington</cp:lastModifiedBy>
  <cp:revision>41</cp:revision>
  <cp:lastPrinted>2017-03-20T11:48:19Z</cp:lastPrinted>
  <dcterms:created xsi:type="dcterms:W3CDTF">2017-03-19T01:16:23Z</dcterms:created>
  <dcterms:modified xsi:type="dcterms:W3CDTF">2017-03-29T23:30:35Z</dcterms:modified>
</cp:coreProperties>
</file>